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00" r:id="rId2"/>
    <p:sldId id="317" r:id="rId3"/>
    <p:sldId id="393" r:id="rId4"/>
    <p:sldId id="314" r:id="rId5"/>
    <p:sldId id="347" r:id="rId6"/>
    <p:sldId id="348" r:id="rId7"/>
    <p:sldId id="346" r:id="rId8"/>
    <p:sldId id="354" r:id="rId9"/>
    <p:sldId id="359" r:id="rId10"/>
    <p:sldId id="398" r:id="rId11"/>
    <p:sldId id="361" r:id="rId12"/>
    <p:sldId id="368" r:id="rId13"/>
    <p:sldId id="396" r:id="rId14"/>
    <p:sldId id="369" r:id="rId15"/>
    <p:sldId id="370" r:id="rId16"/>
    <p:sldId id="371" r:id="rId17"/>
    <p:sldId id="399" r:id="rId18"/>
    <p:sldId id="397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099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B4AD4E-E9BF-412A-9928-C25609B4142C}" type="datetimeFigureOut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162F0-90D7-470B-B64E-B4D5925B5B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967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3162F0-90D7-470B-B64E-B4D5925B5B1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53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4D8D78-5538-4662-8967-31A5496B5336}" type="slidenum">
              <a:rPr lang="fr-FR"/>
              <a:pPr/>
              <a:t>8</a:t>
            </a:fld>
            <a:endParaRPr lang="fr-FR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9C3B-CE94-44D5-991C-8C3904326D3F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664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686CA-E12B-467D-B952-42203DE5CD5B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424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1042-1F28-42A7-B9CE-C338EEC65476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31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EE7E6-824C-4A3C-9857-D28FB8ABABA1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19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9F8B-1493-4525-9FC9-28C32394B49A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35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5058E-3EDB-4FA9-8E7E-8A3C450FF78B}" type="datetime1">
              <a:rPr lang="fr-FR" smtClean="0"/>
              <a:t>09/05/2013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979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05993-7613-45CD-9CFB-BC4B7FC3B46E}" type="datetime1">
              <a:rPr lang="fr-FR" smtClean="0"/>
              <a:t>09/05/2013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679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040F9-C81A-4BC1-9E6E-AE62F697E8AE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4762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6F7C-0B77-437B-9375-70196266047F}" type="datetime1">
              <a:rPr lang="fr-FR" smtClean="0"/>
              <a:t>09/05/2013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6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021BF-8A99-4CEA-91F7-7EDDB6216793}" type="datetime1">
              <a:rPr lang="fr-FR" smtClean="0"/>
              <a:t>09/05/2013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54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0D1B5-5924-4CEE-AE3E-2D0797B7340D}" type="datetime1">
              <a:rPr lang="fr-FR" smtClean="0"/>
              <a:t>09/05/2013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533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62B3C-69A0-4E90-B5AB-78C8299662ED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F5512E-1F61-4E20-BD28-B021AD0C6B7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712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apsf.org.ma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79C3B-CE94-44D5-991C-8C3904326D3F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39552" y="2348880"/>
            <a:ext cx="806489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i="1" dirty="0">
                <a:latin typeface="Times New Roman" pitchFamily="18" charset="0"/>
                <a:cs typeface="Times New Roman" pitchFamily="18" charset="0"/>
              </a:rPr>
              <a:t>Parle si ce que tu as à dire est plus fort que le silence, </a:t>
            </a:r>
            <a:endParaRPr lang="fr-FR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ou </a:t>
            </a:r>
            <a:r>
              <a:rPr lang="fr-FR" sz="4000" i="1" dirty="0">
                <a:latin typeface="Times New Roman" pitchFamily="18" charset="0"/>
                <a:cs typeface="Times New Roman" pitchFamily="18" charset="0"/>
              </a:rPr>
              <a:t>laisse parler le silence. </a:t>
            </a:r>
            <a:endParaRPr lang="fr-FR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(Euripide)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749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r"/>
            <a:r>
              <a:rPr lang="fr-FR" sz="3200" b="1" dirty="0" smtClean="0"/>
              <a:t>lutte contre</a:t>
            </a:r>
            <a:br>
              <a:rPr lang="fr-FR" sz="3200" b="1" dirty="0" smtClean="0"/>
            </a:br>
            <a:r>
              <a:rPr lang="fr-FR" sz="3200" b="1" dirty="0" smtClean="0"/>
              <a:t> le risque de surendettement </a:t>
            </a:r>
            <a:br>
              <a:rPr lang="fr-FR" sz="3200" b="1" dirty="0" smtClean="0"/>
            </a:br>
            <a:r>
              <a:rPr lang="fr-FR" sz="3200" b="1" dirty="0" smtClean="0"/>
              <a:t>PROTECTION DU CONSOMMATEUR</a:t>
            </a:r>
            <a:r>
              <a:rPr lang="fr-FR" sz="4000" b="1" dirty="0" smtClean="0"/>
              <a:t/>
            </a:r>
            <a:br>
              <a:rPr lang="fr-FR" sz="4000" b="1" dirty="0" smtClean="0"/>
            </a:br>
            <a:endParaRPr lang="fr-FR" sz="4000" b="1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b="1" dirty="0" smtClean="0">
                <a:solidFill>
                  <a:srgbClr val="00B050"/>
                </a:solidFill>
              </a:rPr>
              <a:t>Code </a:t>
            </a:r>
            <a:r>
              <a:rPr lang="fr-FR" sz="2400" b="1" dirty="0">
                <a:solidFill>
                  <a:srgbClr val="00B050"/>
                </a:solidFill>
              </a:rPr>
              <a:t>déontologique </a:t>
            </a:r>
            <a:r>
              <a:rPr lang="fr-FR" sz="2400" dirty="0"/>
              <a:t>élaboré en 1996</a:t>
            </a:r>
            <a:r>
              <a:rPr lang="fr-FR" sz="2400" dirty="0" smtClean="0"/>
              <a:t>.</a:t>
            </a:r>
          </a:p>
          <a:p>
            <a:r>
              <a:rPr lang="fr-FR" sz="2400" b="1" dirty="0" smtClean="0">
                <a:solidFill>
                  <a:srgbClr val="C00000"/>
                </a:solidFill>
              </a:rPr>
              <a:t>Information du client : Lettre  d’ « accueil » </a:t>
            </a:r>
            <a:r>
              <a:rPr lang="fr-FR" sz="1700" dirty="0" smtClean="0">
                <a:solidFill>
                  <a:srgbClr val="C00000"/>
                </a:solidFill>
              </a:rPr>
              <a:t>= OPC avant l’heure </a:t>
            </a:r>
            <a:endParaRPr lang="fr-FR" sz="1700" dirty="0">
              <a:solidFill>
                <a:srgbClr val="C00000"/>
              </a:solidFill>
            </a:endParaRPr>
          </a:p>
          <a:p>
            <a:r>
              <a:rPr lang="fr-FR" sz="2400" b="1" dirty="0"/>
              <a:t>Assainissement du réseau des revendeurs</a:t>
            </a:r>
            <a:r>
              <a:rPr lang="fr-FR" sz="2400" dirty="0"/>
              <a:t> </a:t>
            </a:r>
            <a:endParaRPr lang="fr-FR" sz="2400" dirty="0" smtClean="0"/>
          </a:p>
          <a:p>
            <a:pPr marL="0" indent="0">
              <a:buNone/>
            </a:pPr>
            <a:r>
              <a:rPr lang="fr-FR" sz="2400" b="1" dirty="0" smtClean="0">
                <a:solidFill>
                  <a:srgbClr val="FF3300"/>
                </a:solidFill>
              </a:rPr>
              <a:t>           5000 </a:t>
            </a:r>
            <a:r>
              <a:rPr lang="fr-FR" sz="2400" b="1" dirty="0">
                <a:solidFill>
                  <a:srgbClr val="FF3300"/>
                </a:solidFill>
              </a:rPr>
              <a:t>en 1997</a:t>
            </a:r>
            <a:r>
              <a:rPr lang="fr-FR" sz="2400" b="1" dirty="0"/>
              <a:t> </a:t>
            </a:r>
            <a:r>
              <a:rPr lang="fr-FR" sz="2400" dirty="0"/>
              <a:t>à </a:t>
            </a:r>
            <a:r>
              <a:rPr lang="fr-FR" sz="2400" b="1" dirty="0" smtClean="0">
                <a:solidFill>
                  <a:srgbClr val="00B050"/>
                </a:solidFill>
              </a:rPr>
              <a:t>100 actuellement</a:t>
            </a:r>
            <a:r>
              <a:rPr lang="fr-FR" sz="2400" dirty="0" smtClean="0"/>
              <a:t> </a:t>
            </a:r>
            <a:endParaRPr lang="fr-FR" sz="2400" dirty="0"/>
          </a:p>
          <a:p>
            <a:r>
              <a:rPr lang="fr-FR" sz="2400" dirty="0"/>
              <a:t>Nouvelle convention avec la TGR et rééchelonnement de la dette des fonctionnaires </a:t>
            </a:r>
          </a:p>
          <a:p>
            <a:r>
              <a:rPr lang="fr-FR" sz="2400" b="1" dirty="0"/>
              <a:t>Relèvement du niveau du salaire non </a:t>
            </a:r>
            <a:r>
              <a:rPr lang="fr-FR" sz="2400" b="1" dirty="0" smtClean="0"/>
              <a:t>saisissable</a:t>
            </a:r>
          </a:p>
          <a:p>
            <a:pPr marL="0" indent="0">
              <a:buNone/>
            </a:pPr>
            <a:r>
              <a:rPr lang="fr-FR" sz="2400" dirty="0" smtClean="0"/>
              <a:t>           </a:t>
            </a:r>
            <a:r>
              <a:rPr lang="fr-FR" sz="2400" b="1" dirty="0" smtClean="0">
                <a:solidFill>
                  <a:srgbClr val="FF3300"/>
                </a:solidFill>
              </a:rPr>
              <a:t>88 </a:t>
            </a:r>
            <a:r>
              <a:rPr lang="fr-FR" sz="2400" b="1" dirty="0">
                <a:solidFill>
                  <a:srgbClr val="FF3300"/>
                </a:solidFill>
              </a:rPr>
              <a:t>000 fonctionnaires </a:t>
            </a:r>
            <a:r>
              <a:rPr lang="fr-FR" sz="2400" b="1" dirty="0" smtClean="0">
                <a:solidFill>
                  <a:srgbClr val="FF3300"/>
                </a:solidFill>
              </a:rPr>
              <a:t>avec un reste pour  vivre </a:t>
            </a:r>
            <a:r>
              <a:rPr lang="fr-FR" sz="2400" b="1" dirty="0">
                <a:solidFill>
                  <a:srgbClr val="FF3300"/>
                </a:solidFill>
              </a:rPr>
              <a:t>de MAD 500 en 1999</a:t>
            </a:r>
            <a:r>
              <a:rPr lang="fr-FR" sz="2400" dirty="0"/>
              <a:t>, </a:t>
            </a:r>
            <a:r>
              <a:rPr lang="fr-FR" sz="2400" b="1" dirty="0" smtClean="0">
                <a:solidFill>
                  <a:srgbClr val="00B050"/>
                </a:solidFill>
              </a:rPr>
              <a:t>0 </a:t>
            </a:r>
            <a:r>
              <a:rPr lang="fr-FR" sz="2400" b="1" dirty="0">
                <a:solidFill>
                  <a:srgbClr val="00B050"/>
                </a:solidFill>
              </a:rPr>
              <a:t>avec plus de </a:t>
            </a:r>
            <a:r>
              <a:rPr lang="fr-FR" sz="2400" b="1" dirty="0" smtClean="0">
                <a:solidFill>
                  <a:srgbClr val="00B050"/>
                </a:solidFill>
              </a:rPr>
              <a:t>1500 actuellement</a:t>
            </a:r>
            <a:endParaRPr lang="fr-FR" sz="2400" b="1" dirty="0"/>
          </a:p>
          <a:p>
            <a:r>
              <a:rPr lang="fr-FR" sz="2400" b="1" dirty="0" smtClean="0"/>
              <a:t>Assistance </a:t>
            </a:r>
            <a:r>
              <a:rPr lang="fr-FR" sz="2400" b="1" dirty="0"/>
              <a:t>aux citoyens victimes d'usurpation d'identité</a:t>
            </a:r>
            <a:r>
              <a:rPr lang="fr-FR" sz="2400" dirty="0"/>
              <a:t> </a:t>
            </a:r>
            <a:endParaRPr lang="fr-FR" sz="2400" dirty="0" smtClean="0"/>
          </a:p>
          <a:p>
            <a:r>
              <a:rPr lang="fr-FR" sz="2400" b="1" i="1" dirty="0" smtClean="0"/>
              <a:t>Médiateur </a:t>
            </a:r>
            <a:r>
              <a:rPr lang="fr-FR" sz="2400" b="1" i="1" dirty="0"/>
              <a:t>de </a:t>
            </a:r>
            <a:r>
              <a:rPr lang="fr-FR" sz="2400" b="1" i="1" dirty="0" smtClean="0"/>
              <a:t>l’APSF </a:t>
            </a:r>
            <a:r>
              <a:rPr lang="fr-FR" sz="2400" dirty="0" smtClean="0"/>
              <a:t>institué </a:t>
            </a:r>
            <a:r>
              <a:rPr lang="fr-FR" sz="2400" dirty="0"/>
              <a:t>en 2010 </a:t>
            </a:r>
            <a:r>
              <a:rPr lang="fr-FR" sz="2400" dirty="0" smtClean="0"/>
              <a:t> + </a:t>
            </a:r>
            <a:r>
              <a:rPr lang="fr-FR" sz="2400" b="1" dirty="0" smtClean="0"/>
              <a:t>guide</a:t>
            </a:r>
            <a:endParaRPr lang="fr-FR" sz="24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auto">
          <a:xfrm>
            <a:off x="488149" y="4455070"/>
            <a:ext cx="719137" cy="144462"/>
          </a:xfrm>
          <a:prstGeom prst="right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488149" y="2997398"/>
            <a:ext cx="719137" cy="144462"/>
          </a:xfrm>
          <a:prstGeom prst="rightArrow">
            <a:avLst>
              <a:gd name="adj1" fmla="val 50000"/>
              <a:gd name="adj2" fmla="val 1244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66B6A-034E-4F61-9FC4-36B2A0885DB5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10</a:t>
            </a:fld>
            <a:endParaRPr lang="fr-F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75" y="116632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7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4000" b="1" dirty="0"/>
              <a:t>Maîtrise du risque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fr-FR" b="1" dirty="0">
                <a:solidFill>
                  <a:schemeClr val="accent2"/>
                </a:solidFill>
              </a:rPr>
              <a:t>   Le SAAR </a:t>
            </a:r>
            <a:r>
              <a:rPr lang="fr-FR" sz="1400" b="1" dirty="0" smtClean="0"/>
              <a:t>mis en place en juin 2002</a:t>
            </a:r>
            <a:r>
              <a:rPr lang="fr-FR" b="1" dirty="0">
                <a:solidFill>
                  <a:schemeClr val="accent2"/>
                </a:solidFill>
              </a:rPr>
              <a:t/>
            </a:r>
            <a:br>
              <a:rPr lang="fr-FR" b="1" dirty="0">
                <a:solidFill>
                  <a:schemeClr val="accent2"/>
                </a:solidFill>
              </a:rPr>
            </a:br>
            <a:r>
              <a:rPr lang="fr-FR" sz="2000" b="1" dirty="0">
                <a:solidFill>
                  <a:schemeClr val="accent2"/>
                </a:solidFill>
              </a:rPr>
              <a:t>(Système d’Aide à l’Appréciation du Risque</a:t>
            </a:r>
            <a:r>
              <a:rPr lang="fr-FR" sz="2000" b="1" dirty="0" smtClean="0">
                <a:solidFill>
                  <a:schemeClr val="accent2"/>
                </a:solidFill>
              </a:rPr>
              <a:t>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 smtClean="0"/>
              <a:t>recense les incidents de remboursement  pour: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fr-FR" sz="2000" dirty="0" smtClean="0"/>
              <a:t>- </a:t>
            </a:r>
            <a:r>
              <a:rPr lang="fr-FR" sz="2000" b="1" dirty="0"/>
              <a:t>protéger </a:t>
            </a:r>
            <a:r>
              <a:rPr lang="fr-FR" sz="2000" b="1" dirty="0" smtClean="0"/>
              <a:t>contre </a:t>
            </a:r>
            <a:r>
              <a:rPr lang="fr-FR" sz="2000" b="1" dirty="0"/>
              <a:t>les clients indélicats,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fr-FR" sz="2000" b="1" dirty="0"/>
              <a:t>- aider les services de recouvrement </a:t>
            </a:r>
            <a:r>
              <a:rPr lang="fr-FR" sz="2000" b="1" dirty="0" smtClean="0"/>
              <a:t>dans </a:t>
            </a:r>
            <a:r>
              <a:rPr lang="fr-FR" sz="2000" b="1" dirty="0"/>
              <a:t>la connaissance de la situation de leurs débiteurs sur le marché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fr-FR" sz="2000" b="1" dirty="0"/>
              <a:t>- lutter contre le risque de surendettement des entreprises et des </a:t>
            </a:r>
            <a:r>
              <a:rPr lang="fr-FR" sz="2000" b="1" dirty="0" smtClean="0"/>
              <a:t>particuliers.</a:t>
            </a:r>
            <a:endParaRPr lang="fr-FR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 smtClean="0"/>
              <a:t>Devait recenser </a:t>
            </a:r>
            <a:r>
              <a:rPr lang="fr-FR" dirty="0"/>
              <a:t>les engagements et les données qualitatives, susceptibles d’alimenter :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le </a:t>
            </a:r>
            <a:r>
              <a:rPr lang="fr-FR" dirty="0" err="1"/>
              <a:t>scoring</a:t>
            </a:r>
            <a:r>
              <a:rPr lang="fr-FR" dirty="0"/>
              <a:t> des sociétés membres et,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fr-FR" dirty="0"/>
              <a:t>l’Observatoire du crédit que l'APSF a décidé de créer et dont la mise en place est en </a:t>
            </a:r>
            <a:r>
              <a:rPr lang="fr-FR" dirty="0" smtClean="0"/>
              <a:t>cours.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b="1" dirty="0" smtClean="0">
                <a:solidFill>
                  <a:srgbClr val="00B050"/>
                </a:solidFill>
              </a:rPr>
              <a:t>Est </a:t>
            </a:r>
            <a:r>
              <a:rPr lang="fr-FR" b="1" dirty="0">
                <a:solidFill>
                  <a:srgbClr val="00B050"/>
                </a:solidFill>
              </a:rPr>
              <a:t>devenu une aide efficace au recouvrement </a:t>
            </a:r>
          </a:p>
          <a:p>
            <a:pPr lvl="1">
              <a:lnSpc>
                <a:spcPct val="90000"/>
              </a:lnSpc>
            </a:pP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8C37E-76FA-4A50-9A42-71FEAB6805EF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11</a:t>
            </a:fld>
            <a:endParaRPr lang="fr-F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56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fr-FR" b="1" dirty="0"/>
              <a:t>Système d'Aide au </a:t>
            </a:r>
            <a:r>
              <a:rPr lang="fr-FR" b="1" dirty="0" smtClean="0"/>
              <a:t>Management</a:t>
            </a:r>
            <a:br>
              <a:rPr lang="fr-FR" b="1" dirty="0" smtClean="0"/>
            </a:br>
            <a:r>
              <a:rPr lang="fr-FR" b="1" dirty="0" smtClean="0"/>
              <a:t> </a:t>
            </a:r>
            <a:r>
              <a:rPr lang="fr-FR" b="1" dirty="0"/>
              <a:t>(SAM</a:t>
            </a:r>
            <a:r>
              <a:rPr lang="fr-FR" b="1" dirty="0" smtClean="0"/>
              <a:t>)</a:t>
            </a:r>
            <a:endParaRPr lang="fr-FR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 smtClean="0"/>
              <a:t>mis </a:t>
            </a:r>
            <a:r>
              <a:rPr lang="fr-FR" sz="2800" dirty="0"/>
              <a:t>en </a:t>
            </a:r>
            <a:r>
              <a:rPr lang="fr-FR" sz="2800" dirty="0" smtClean="0"/>
              <a:t>place </a:t>
            </a:r>
            <a:r>
              <a:rPr lang="fr-FR" sz="2800" dirty="0"/>
              <a:t>en </a:t>
            </a:r>
            <a:r>
              <a:rPr lang="fr-FR" sz="2800" dirty="0" smtClean="0"/>
              <a:t>2002 pour fournir </a:t>
            </a:r>
            <a:r>
              <a:rPr lang="fr-FR" sz="2800" dirty="0"/>
              <a:t>aux dirigeants des sociétés membres des informations pertinentes nécessaires à un meilleur pilotage de leurs établissements. </a:t>
            </a:r>
          </a:p>
          <a:p>
            <a:r>
              <a:rPr lang="fr-FR" sz="2800" dirty="0"/>
              <a:t>Les informations portent </a:t>
            </a:r>
            <a:r>
              <a:rPr lang="fr-FR" sz="2800" dirty="0" smtClean="0"/>
              <a:t>…sur : </a:t>
            </a:r>
            <a:endParaRPr lang="fr-FR" sz="2800" dirty="0"/>
          </a:p>
          <a:p>
            <a:pPr lvl="3"/>
            <a:r>
              <a:rPr lang="fr-FR" sz="1800" b="1" dirty="0"/>
              <a:t>cadre général </a:t>
            </a:r>
            <a:r>
              <a:rPr lang="fr-FR" sz="1800" b="1" dirty="0" smtClean="0"/>
              <a:t>: </a:t>
            </a:r>
            <a:r>
              <a:rPr lang="fr-FR" sz="1800" dirty="0" smtClean="0">
                <a:solidFill>
                  <a:srgbClr val="C00000"/>
                </a:solidFill>
              </a:rPr>
              <a:t>réglementation</a:t>
            </a:r>
            <a:r>
              <a:rPr lang="fr-FR" sz="1800" dirty="0" smtClean="0"/>
              <a:t> </a:t>
            </a:r>
            <a:r>
              <a:rPr lang="fr-FR" sz="1800" dirty="0"/>
              <a:t>(bancaire, fiscale, juridique, comptable), </a:t>
            </a:r>
            <a:r>
              <a:rPr lang="fr-FR" sz="1800" dirty="0" smtClean="0">
                <a:solidFill>
                  <a:srgbClr val="C00000"/>
                </a:solidFill>
              </a:rPr>
              <a:t>technologie</a:t>
            </a:r>
            <a:r>
              <a:rPr lang="fr-FR" sz="1800" dirty="0"/>
              <a:t>, </a:t>
            </a:r>
            <a:r>
              <a:rPr lang="fr-FR" sz="1800" dirty="0" smtClean="0"/>
              <a:t>concurrence    </a:t>
            </a:r>
            <a:endParaRPr lang="fr-FR" sz="1800" b="1" dirty="0"/>
          </a:p>
          <a:p>
            <a:pPr lvl="3"/>
            <a:r>
              <a:rPr lang="fr-FR" sz="1800" b="1" dirty="0"/>
              <a:t>évolution </a:t>
            </a:r>
            <a:r>
              <a:rPr lang="fr-FR" sz="1800" b="1" dirty="0" smtClean="0"/>
              <a:t>de l’activité et des </a:t>
            </a:r>
            <a:r>
              <a:rPr lang="fr-FR" sz="1800" b="1" dirty="0"/>
              <a:t>métiers </a:t>
            </a:r>
            <a:r>
              <a:rPr lang="fr-FR" sz="1800" dirty="0" smtClean="0">
                <a:solidFill>
                  <a:srgbClr val="C00000"/>
                </a:solidFill>
              </a:rPr>
              <a:t>statistiques </a:t>
            </a:r>
            <a:endParaRPr lang="fr-FR" sz="1800" b="1" dirty="0" smtClean="0"/>
          </a:p>
          <a:p>
            <a:pPr lvl="3"/>
            <a:r>
              <a:rPr lang="fr-FR" sz="1800" b="1" dirty="0" smtClean="0"/>
              <a:t>Analyses des indicateurs d’activité, de taille et de performance</a:t>
            </a:r>
          </a:p>
          <a:p>
            <a:pPr lvl="3"/>
            <a:r>
              <a:rPr lang="fr-FR" sz="1800" b="1" dirty="0" smtClean="0"/>
              <a:t>…</a:t>
            </a:r>
            <a:endParaRPr lang="fr-FR" sz="1800" b="1" dirty="0"/>
          </a:p>
          <a:p>
            <a:r>
              <a:rPr lang="fr-FR" sz="2800" b="1" dirty="0" smtClean="0">
                <a:solidFill>
                  <a:srgbClr val="00B050"/>
                </a:solidFill>
              </a:rPr>
              <a:t>Une veille permanente sur tout ce qui peut alerter ou servir…</a:t>
            </a:r>
            <a:endParaRPr lang="fr-FR" sz="2800" b="1" dirty="0">
              <a:solidFill>
                <a:srgbClr val="00B050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9CDE8-736F-471E-8D66-BFAC411BFC04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12</a:t>
            </a:fld>
            <a:endParaRPr lang="fr-F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4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/>
              <a:t>Engagement </a:t>
            </a:r>
            <a:r>
              <a:rPr lang="fr-FR" b="1" dirty="0"/>
              <a:t>social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Soutien à </a:t>
            </a:r>
            <a:r>
              <a:rPr lang="fr-FR" dirty="0"/>
              <a:t>des actions </a:t>
            </a:r>
            <a:r>
              <a:rPr lang="fr-FR" dirty="0" smtClean="0"/>
              <a:t>INDH </a:t>
            </a:r>
            <a:r>
              <a:rPr lang="fr-FR" sz="1200" dirty="0" smtClean="0"/>
              <a:t>initiative  nationale pour le développement humain </a:t>
            </a:r>
          </a:p>
          <a:p>
            <a:r>
              <a:rPr lang="fr-FR" dirty="0" smtClean="0"/>
              <a:t>convention </a:t>
            </a:r>
            <a:r>
              <a:rPr lang="fr-FR" dirty="0"/>
              <a:t>avec la Fondation Marocaine de l’Étudiant </a:t>
            </a:r>
            <a:r>
              <a:rPr lang="fr-FR" dirty="0" smtClean="0"/>
              <a:t>portant </a:t>
            </a:r>
            <a:r>
              <a:rPr lang="fr-FR" dirty="0"/>
              <a:t>sur l'attribution de bourses d'études et </a:t>
            </a:r>
            <a:r>
              <a:rPr lang="fr-FR" dirty="0" smtClean="0"/>
              <a:t>l’encadrement </a:t>
            </a:r>
            <a:r>
              <a:rPr lang="fr-FR" dirty="0"/>
              <a:t>des étudiants nécessiteux issus des orphelinats et recueillis par cette Fondation.</a:t>
            </a:r>
          </a:p>
          <a:p>
            <a:r>
              <a:rPr lang="fr-FR" dirty="0" smtClean="0"/>
              <a:t>Soutien </a:t>
            </a:r>
            <a:r>
              <a:rPr lang="fr-FR" dirty="0"/>
              <a:t>à 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la </a:t>
            </a:r>
            <a:r>
              <a:rPr lang="fr-FR" dirty="0"/>
              <a:t>"Banque Alimentaire" </a:t>
            </a:r>
            <a:endParaRPr lang="fr-FR" dirty="0" smtClean="0"/>
          </a:p>
          <a:p>
            <a:pPr lvl="1"/>
            <a:r>
              <a:rPr lang="fr-FR" dirty="0" smtClean="0"/>
              <a:t>"</a:t>
            </a:r>
            <a:r>
              <a:rPr lang="fr-FR" dirty="0"/>
              <a:t>Al </a:t>
            </a:r>
            <a:r>
              <a:rPr lang="fr-FR" dirty="0" err="1" smtClean="0"/>
              <a:t>Jisr</a:t>
            </a:r>
            <a:r>
              <a:rPr lang="fr-FR" dirty="0" smtClean="0"/>
              <a:t>": </a:t>
            </a:r>
            <a:r>
              <a:rPr lang="fr-FR" sz="2200" dirty="0" smtClean="0"/>
              <a:t>matériel informatique pour écoles nécessiteuses</a:t>
            </a:r>
            <a:endParaRPr lang="fr-FR" sz="2200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3BEEE-0239-467F-A6A8-D413FA827D9B}" type="datetime1">
              <a:rPr lang="fr-FR" smtClean="0"/>
              <a:t>09/05/2013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13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182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b="1" dirty="0"/>
              <a:t>Communication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fr-FR" sz="2000" b="1" dirty="0"/>
              <a:t>Rapport annuel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Assises nationales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Guides </a:t>
            </a:r>
            <a:r>
              <a:rPr lang="fr-FR" sz="2000" b="1" dirty="0" smtClean="0"/>
              <a:t>pédagogiques spécialisés par métier</a:t>
            </a:r>
            <a:endParaRPr lang="fr-FR" sz="2000" b="1" dirty="0"/>
          </a:p>
          <a:p>
            <a:pPr marL="609600" indent="-609600">
              <a:lnSpc>
                <a:spcPct val="80000"/>
              </a:lnSpc>
            </a:pPr>
            <a:r>
              <a:rPr lang="fr-FR" sz="2000" b="1" dirty="0" smtClean="0"/>
              <a:t>Annuaire  des SF</a:t>
            </a:r>
            <a:endParaRPr lang="fr-FR" sz="2000" b="1" dirty="0"/>
          </a:p>
          <a:p>
            <a:pPr marL="609600" indent="-609600">
              <a:lnSpc>
                <a:spcPct val="80000"/>
              </a:lnSpc>
            </a:pPr>
            <a:r>
              <a:rPr lang="fr-FR" sz="2000" b="1" dirty="0" smtClean="0"/>
              <a:t>Monographies </a:t>
            </a:r>
            <a:r>
              <a:rPr lang="fr-FR" sz="2000" b="1" dirty="0"/>
              <a:t>sectorielles</a:t>
            </a:r>
            <a:r>
              <a:rPr lang="fr-FR" sz="2000" dirty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 smtClean="0"/>
              <a:t>Publication </a:t>
            </a:r>
            <a:r>
              <a:rPr lang="fr-FR" sz="2000" b="1" dirty="0"/>
              <a:t>des informations financières</a:t>
            </a:r>
            <a:r>
              <a:rPr lang="fr-FR" sz="2000" dirty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EDI Bank Al-</a:t>
            </a:r>
            <a:r>
              <a:rPr lang="fr-FR" sz="2000" b="1" dirty="0" err="1"/>
              <a:t>Maghrib</a:t>
            </a:r>
            <a:r>
              <a:rPr lang="fr-FR" sz="2000" b="1" dirty="0"/>
              <a:t> - établissements de crédit</a:t>
            </a:r>
            <a:r>
              <a:rPr lang="fr-FR" sz="2000" dirty="0"/>
              <a:t> 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Lettre de </a:t>
            </a:r>
            <a:r>
              <a:rPr lang="fr-FR" sz="2000" b="1" dirty="0" smtClean="0"/>
              <a:t>l’APSF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calendrier des déclarations à </a:t>
            </a:r>
            <a:r>
              <a:rPr lang="fr-FR" sz="2000" b="1" dirty="0" smtClean="0"/>
              <a:t>Bank </a:t>
            </a:r>
            <a:r>
              <a:rPr lang="fr-FR" sz="2000" b="1" dirty="0"/>
              <a:t>Al-</a:t>
            </a:r>
            <a:r>
              <a:rPr lang="fr-FR" sz="2000" b="1" dirty="0" err="1"/>
              <a:t>Maghrib</a:t>
            </a:r>
            <a:r>
              <a:rPr lang="fr-FR" sz="2000" b="1" dirty="0"/>
              <a:t> et des publications légales </a:t>
            </a:r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Recueil des conditions d'exercice des sociétés de financement</a:t>
            </a:r>
            <a:r>
              <a:rPr lang="fr-FR" sz="2000" dirty="0"/>
              <a:t> </a:t>
            </a:r>
            <a:endParaRPr lang="fr-FR" sz="2000" dirty="0" smtClean="0"/>
          </a:p>
          <a:p>
            <a:pPr marL="609600" indent="-609600">
              <a:lnSpc>
                <a:spcPct val="80000"/>
              </a:lnSpc>
            </a:pPr>
            <a:r>
              <a:rPr lang="fr-FR" sz="2000" b="1" dirty="0"/>
              <a:t>Site Web</a:t>
            </a:r>
            <a:r>
              <a:rPr lang="fr-FR" sz="2000" dirty="0"/>
              <a:t> </a:t>
            </a:r>
            <a:r>
              <a:rPr lang="fr-FR" sz="2000" dirty="0">
                <a:hlinkClick r:id="rId2"/>
              </a:rPr>
              <a:t>http://www.apsf.org.ma</a:t>
            </a:r>
            <a:r>
              <a:rPr lang="fr-FR" sz="2000" dirty="0" smtClean="0">
                <a:hlinkClick r:id="rId2"/>
              </a:rPr>
              <a:t>/</a:t>
            </a:r>
            <a:endParaRPr lang="fr-FR" sz="2000" dirty="0" smtClean="0"/>
          </a:p>
          <a:p>
            <a:pPr marL="609600" indent="-609600">
              <a:lnSpc>
                <a:spcPct val="80000"/>
              </a:lnSpc>
            </a:pPr>
            <a:endParaRPr lang="fr-FR" sz="2000" dirty="0" smtClean="0"/>
          </a:p>
          <a:p>
            <a:pPr marL="609600" indent="-609600">
              <a:lnSpc>
                <a:spcPct val="80000"/>
              </a:lnSpc>
            </a:pPr>
            <a:endParaRPr lang="fr-FR" sz="2000" dirty="0"/>
          </a:p>
          <a:p>
            <a:pPr marL="0" indent="0">
              <a:lnSpc>
                <a:spcPct val="80000"/>
              </a:lnSpc>
              <a:buNone/>
            </a:pPr>
            <a:endParaRPr lang="fr-FR" sz="2000" dirty="0"/>
          </a:p>
          <a:p>
            <a:pPr marL="609600" indent="-609600">
              <a:lnSpc>
                <a:spcPct val="80000"/>
              </a:lnSpc>
            </a:pPr>
            <a:endParaRPr lang="fr-FR" sz="20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2542C-E444-4BC7-BE66-0A04F7F1562E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19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sz="4000" b="1" dirty="0">
                <a:solidFill>
                  <a:srgbClr val="FF0000"/>
                </a:solidFill>
              </a:rPr>
              <a:t>Limites </a:t>
            </a:r>
            <a:r>
              <a:rPr lang="fr-FR" sz="4000" b="1" dirty="0" smtClean="0">
                <a:solidFill>
                  <a:srgbClr val="FF0000"/>
                </a:solidFill>
              </a:rPr>
              <a:t>et écueils </a:t>
            </a:r>
            <a:r>
              <a:rPr lang="fr-FR" sz="4000" b="1" dirty="0">
                <a:solidFill>
                  <a:srgbClr val="FF0000"/>
                </a:solidFill>
              </a:rPr>
              <a:t>à </a:t>
            </a:r>
            <a:r>
              <a:rPr lang="fr-FR" sz="4000" b="1" dirty="0" smtClean="0">
                <a:solidFill>
                  <a:srgbClr val="FF0000"/>
                </a:solidFill>
              </a:rPr>
              <a:t>éviter </a:t>
            </a:r>
            <a:br>
              <a:rPr lang="fr-FR" sz="4000" b="1" dirty="0" smtClean="0">
                <a:solidFill>
                  <a:srgbClr val="FF0000"/>
                </a:solidFill>
              </a:rPr>
            </a:br>
            <a:r>
              <a:rPr lang="fr-FR" sz="4000" b="1" dirty="0" smtClean="0">
                <a:solidFill>
                  <a:srgbClr val="FF0000"/>
                </a:solidFill>
              </a:rPr>
              <a:t>et contraintes</a:t>
            </a:r>
            <a:endParaRPr lang="fr-FR" sz="4000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Harmonisation difficile à obtenir</a:t>
            </a:r>
          </a:p>
          <a:p>
            <a:r>
              <a:rPr lang="fr-FR" dirty="0" smtClean="0"/>
              <a:t>Résurgence de l’esprit corporatiste ou du chacun pour soi </a:t>
            </a:r>
            <a:r>
              <a:rPr lang="fr-FR" cap="all" dirty="0" smtClean="0"/>
              <a:t>… </a:t>
            </a:r>
          </a:p>
          <a:p>
            <a:r>
              <a:rPr lang="fr-FR" dirty="0" smtClean="0"/>
              <a:t>Course à la part de marché</a:t>
            </a:r>
          </a:p>
          <a:p>
            <a:r>
              <a:rPr lang="fr-FR" dirty="0"/>
              <a:t>Remontées de l’information …   </a:t>
            </a:r>
          </a:p>
          <a:p>
            <a:r>
              <a:rPr lang="fr-FR" dirty="0" smtClean="0"/>
              <a:t>Risque d’hégémonie des « grands »</a:t>
            </a:r>
          </a:p>
          <a:p>
            <a:r>
              <a:rPr lang="fr-FR" dirty="0" smtClean="0"/>
              <a:t>« ombre » des maisons-mères</a:t>
            </a:r>
          </a:p>
          <a:p>
            <a:r>
              <a:rPr lang="fr-FR" dirty="0" smtClean="0"/>
              <a:t>AT pensent et légifèrent « banques » </a:t>
            </a:r>
            <a:r>
              <a:rPr lang="fr-FR" sz="2600" dirty="0" smtClean="0"/>
              <a:t>oubliant les SF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54979-9829-4209-8FAE-89ED25C4451F}" type="datetime1">
              <a:rPr lang="fr-FR" smtClean="0"/>
              <a:t>09/05/2013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6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698573" y="4058374"/>
            <a:ext cx="415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EC</a:t>
            </a:r>
            <a:endParaRPr lang="fr-FR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5682448" y="2325584"/>
            <a:ext cx="447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00B050"/>
                </a:solidFill>
              </a:rPr>
              <a:t>AP</a:t>
            </a:r>
            <a:endParaRPr lang="fr-FR" b="1" dirty="0">
              <a:solidFill>
                <a:srgbClr val="00B050"/>
              </a:solidFill>
            </a:endParaRPr>
          </a:p>
        </p:txBody>
      </p:sp>
      <p:cxnSp>
        <p:nvCxnSpPr>
          <p:cNvPr id="10" name="Connecteur droit avec flèche 9"/>
          <p:cNvCxnSpPr>
            <a:endCxn id="5123" idx="1"/>
          </p:cNvCxnSpPr>
          <p:nvPr/>
        </p:nvCxnSpPr>
        <p:spPr>
          <a:xfrm>
            <a:off x="2939048" y="3273198"/>
            <a:ext cx="848530" cy="3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5146392" y="2600803"/>
            <a:ext cx="536056" cy="4512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5174409" y="3789040"/>
            <a:ext cx="536056" cy="2836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03044" y="589059"/>
            <a:ext cx="74376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Si </a:t>
            </a:r>
            <a:r>
              <a:rPr lang="fr-FR" dirty="0"/>
              <a:t>l’on compare </a:t>
            </a:r>
            <a:r>
              <a:rPr lang="fr-FR" dirty="0" smtClean="0"/>
              <a:t>la gouvernance à </a:t>
            </a:r>
            <a:r>
              <a:rPr lang="fr-FR" dirty="0"/>
              <a:t>la roue de la bicyclette, les </a:t>
            </a:r>
            <a:r>
              <a:rPr lang="fr-FR" dirty="0" smtClean="0"/>
              <a:t>Etablissements de Crédit </a:t>
            </a:r>
            <a:r>
              <a:rPr lang="fr-FR" dirty="0"/>
              <a:t>seraient les rayons, </a:t>
            </a:r>
            <a:r>
              <a:rPr lang="fr-FR" dirty="0" smtClean="0"/>
              <a:t>les Autorités de Tutelle, Autorités Dédiées, CAC et Agences de Notation le </a:t>
            </a:r>
            <a:r>
              <a:rPr lang="fr-FR" dirty="0"/>
              <a:t>moyeu </a:t>
            </a:r>
            <a:r>
              <a:rPr lang="fr-FR" dirty="0" smtClean="0"/>
              <a:t>et la jante l’Association Professionnelle</a:t>
            </a:r>
          </a:p>
          <a:p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-121806" y="476672"/>
            <a:ext cx="88702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r"/>
            <a:r>
              <a:rPr lang="fr-FR" sz="3600" b="1" dirty="0" smtClean="0"/>
              <a:t>L’AP participe à asseoir de bonnes pratiques de gouvernance</a:t>
            </a:r>
            <a:endParaRPr lang="fr-FR" sz="3600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UBM - Gouvernance bancaire - Alger - juin 2012 - </a:t>
            </a:r>
            <a:r>
              <a:rPr lang="fr-FR" dirty="0" err="1" smtClean="0"/>
              <a:t>mmelsa</a:t>
            </a:r>
            <a:r>
              <a:rPr lang="fr-FR" dirty="0" smtClean="0"/>
              <a:t> </a:t>
            </a:r>
            <a:r>
              <a:rPr lang="fr-FR" dirty="0" err="1" smtClean="0"/>
              <a:t>Apsf</a:t>
            </a:r>
            <a:endParaRPr lang="fr-F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578" y="2586133"/>
            <a:ext cx="1386830" cy="1380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8689-F39E-4804-ACD8-2DD0930858B8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16</a:t>
            </a:fld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73407" y="4581128"/>
            <a:ext cx="84969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 « </a:t>
            </a:r>
            <a:r>
              <a:rPr lang="fr-FR" sz="2400" b="1" dirty="0">
                <a:solidFill>
                  <a:srgbClr val="FF0000"/>
                </a:solidFill>
              </a:rPr>
              <a:t>E</a:t>
            </a:r>
            <a:r>
              <a:rPr lang="fr-FR" sz="2400" b="1" dirty="0" smtClean="0">
                <a:solidFill>
                  <a:srgbClr val="FF0000"/>
                </a:solidFill>
              </a:rPr>
              <a:t>dicter ce qu’il y’a lieu de faire et obliger </a:t>
            </a:r>
            <a:r>
              <a:rPr lang="fr-FR" sz="2400" b="1" dirty="0">
                <a:solidFill>
                  <a:srgbClr val="FF0000"/>
                </a:solidFill>
              </a:rPr>
              <a:t>à </a:t>
            </a:r>
            <a:r>
              <a:rPr lang="fr-FR" sz="2400" b="1" dirty="0" smtClean="0">
                <a:solidFill>
                  <a:srgbClr val="FF0000"/>
                </a:solidFill>
              </a:rPr>
              <a:t>le faire </a:t>
            </a:r>
            <a:r>
              <a:rPr lang="fr-FR" dirty="0" smtClean="0"/>
              <a:t>»</a:t>
            </a:r>
          </a:p>
          <a:p>
            <a:pPr algn="ctr"/>
            <a:r>
              <a:rPr lang="fr-FR" dirty="0" smtClean="0"/>
              <a:t>devient</a:t>
            </a:r>
            <a:endParaRPr lang="fr-FR" dirty="0"/>
          </a:p>
          <a:p>
            <a:pPr algn="ctr"/>
            <a:r>
              <a:rPr lang="fr-FR" dirty="0" smtClean="0"/>
              <a:t>« </a:t>
            </a:r>
            <a:r>
              <a:rPr lang="fr-FR" sz="2400" b="1" dirty="0" smtClean="0">
                <a:solidFill>
                  <a:srgbClr val="00B050"/>
                </a:solidFill>
              </a:rPr>
              <a:t>Réfléchir ensemble au  « quoi et pourquoi faire » et partager « comment le faire</a:t>
            </a:r>
            <a:r>
              <a:rPr lang="fr-FR" dirty="0" smtClean="0"/>
              <a:t> »» </a:t>
            </a:r>
          </a:p>
        </p:txBody>
      </p:sp>
      <p:sp>
        <p:nvSpPr>
          <p:cNvPr id="11" name="Flèche vers le bas 10"/>
          <p:cNvSpPr/>
          <p:nvPr/>
        </p:nvSpPr>
        <p:spPr>
          <a:xfrm flipH="1">
            <a:off x="4067944" y="4989456"/>
            <a:ext cx="94396" cy="3303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790448" y="2932168"/>
            <a:ext cx="1889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AT, AD, </a:t>
            </a:r>
            <a:r>
              <a:rPr lang="en-US" dirty="0"/>
              <a:t>CAC et AN 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5146392" y="2777358"/>
            <a:ext cx="41044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Sans la jante, les rayons “flotteraient” </a:t>
            </a:r>
            <a:endParaRPr lang="fr-F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73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46F7C-0B77-437B-9375-70196266047F}" type="datetime1">
              <a:rPr lang="fr-FR" smtClean="0"/>
              <a:t>09/05/2013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17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11560" y="2924597"/>
            <a:ext cx="81419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MA" dirty="0"/>
              <a:t> </a:t>
            </a:r>
            <a:r>
              <a:rPr lang="ar-MA" sz="4000" dirty="0"/>
              <a:t>وَقُلِ اعْمَلُواْ فَسَيَرَى اللّهُ عَمَلَكُمْ وَرَسُولُهُ وَالْمُؤْمِنُونَ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696422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11843-0533-4425-82D8-5B138AE0A0B7}" type="datetime1">
              <a:rPr lang="fr-FR" smtClean="0"/>
              <a:t>09/05/2013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18</a:t>
            </a:fld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Merci, </a:t>
            </a:r>
          </a:p>
          <a:p>
            <a:pPr marL="0" indent="0" algn="ctr">
              <a:buNone/>
            </a:pPr>
            <a:r>
              <a:rPr lang="fr-FR" sz="4000" i="1" dirty="0" smtClean="0">
                <a:latin typeface="Times New Roman" pitchFamily="18" charset="0"/>
                <a:cs typeface="Times New Roman" pitchFamily="18" charset="0"/>
              </a:rPr>
              <a:t>Merci beaucoup</a:t>
            </a:r>
            <a:endParaRPr lang="fr-FR" sz="4000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293096"/>
            <a:ext cx="7964211" cy="1249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166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b="1" dirty="0" smtClean="0"/>
              <a:t>La « gouvernance partagée »</a:t>
            </a:r>
            <a:endParaRPr lang="fr-FR" sz="4000" b="1" dirty="0"/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dirty="0" smtClean="0"/>
              <a:t>Plan</a:t>
            </a:r>
          </a:p>
          <a:p>
            <a:endParaRPr lang="fr-FR" dirty="0" smtClean="0"/>
          </a:p>
          <a:p>
            <a:r>
              <a:rPr lang="fr-FR" sz="6500" b="1" dirty="0" smtClean="0"/>
              <a:t>Évolution de la « pensée » managériale</a:t>
            </a:r>
          </a:p>
          <a:p>
            <a:r>
              <a:rPr lang="fr-FR" sz="6500" b="1" dirty="0" smtClean="0"/>
              <a:t>la Gouvernance d’Entreprise, définition</a:t>
            </a:r>
          </a:p>
          <a:p>
            <a:r>
              <a:rPr lang="fr-FR" sz="6500" b="1" dirty="0" smtClean="0"/>
              <a:t> La « gouvernance partagée »</a:t>
            </a:r>
          </a:p>
          <a:p>
            <a:pPr lvl="1"/>
            <a:r>
              <a:rPr lang="fr-FR" sz="6500" dirty="0" err="1" smtClean="0"/>
              <a:t>Apsf</a:t>
            </a:r>
            <a:r>
              <a:rPr lang="fr-FR" sz="6500" dirty="0" smtClean="0"/>
              <a:t> = 46 sociétés, 8 métiers </a:t>
            </a:r>
          </a:p>
          <a:p>
            <a:pPr lvl="1"/>
            <a:r>
              <a:rPr lang="fr-FR" sz="6500" dirty="0" smtClean="0"/>
              <a:t>L’action professionnelle de l’ APSF </a:t>
            </a:r>
            <a:br>
              <a:rPr lang="fr-FR" sz="6500" dirty="0" smtClean="0"/>
            </a:br>
            <a:r>
              <a:rPr lang="fr-FR" sz="6500" dirty="0" smtClean="0"/>
              <a:t> 16 ans de gouvernance partagée</a:t>
            </a:r>
          </a:p>
          <a:p>
            <a:r>
              <a:rPr lang="fr-FR" sz="6500" b="1" dirty="0" smtClean="0"/>
              <a:t>Limites et écueils à éviter, contraintes</a:t>
            </a:r>
          </a:p>
          <a:p>
            <a:r>
              <a:rPr lang="fr-FR" sz="6500" b="1" dirty="0"/>
              <a:t>L’AP participe à asseoir de bonnes pratiques de gouvernance</a:t>
            </a:r>
          </a:p>
          <a:p>
            <a:pPr marL="0" indent="0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4810-147E-417D-85DC-C788E73E9881}" type="datetime1">
              <a:rPr lang="fr-FR" smtClean="0"/>
              <a:pPr/>
              <a:t>09/05/2013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2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fr-FR" sz="4000" b="1" dirty="0" smtClean="0"/>
              <a:t>Évolution de la « pensée » managériale</a:t>
            </a:r>
            <a:endParaRPr lang="fr-FR" sz="40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dirty="0" smtClean="0"/>
              <a:t>OST</a:t>
            </a:r>
            <a:r>
              <a:rPr lang="fr-FR" dirty="0" smtClean="0"/>
              <a:t> </a:t>
            </a:r>
            <a:r>
              <a:rPr lang="fr-FR" dirty="0"/>
              <a:t>: </a:t>
            </a:r>
            <a:r>
              <a:rPr lang="fr-FR" dirty="0" smtClean="0"/>
              <a:t>offre </a:t>
            </a:r>
            <a:r>
              <a:rPr lang="fr-FR" dirty="0"/>
              <a:t>/ </a:t>
            </a:r>
            <a:r>
              <a:rPr lang="fr-FR" b="1" dirty="0">
                <a:solidFill>
                  <a:schemeClr val="tx2"/>
                </a:solidFill>
              </a:rPr>
              <a:t>produire</a:t>
            </a:r>
            <a:r>
              <a:rPr lang="fr-FR" dirty="0" smtClean="0"/>
              <a:t>/ ingénieur/fournisseur/ 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réclame</a:t>
            </a:r>
            <a:r>
              <a:rPr lang="fr-FR" b="1" dirty="0" smtClean="0"/>
              <a:t> / </a:t>
            </a:r>
            <a:r>
              <a:rPr lang="fr-FR" b="1" dirty="0" smtClean="0">
                <a:solidFill>
                  <a:schemeClr val="accent3"/>
                </a:solidFill>
              </a:rPr>
              <a:t>mo</a:t>
            </a:r>
            <a:r>
              <a:rPr lang="fr-FR" b="1" dirty="0" smtClean="0"/>
              <a:t> </a:t>
            </a:r>
          </a:p>
          <a:p>
            <a:pPr marL="0" indent="0" algn="ctr">
              <a:buNone/>
            </a:pPr>
            <a:r>
              <a:rPr lang="fr-FR" sz="1500" b="1" dirty="0"/>
              <a:t> </a:t>
            </a:r>
            <a:r>
              <a:rPr lang="fr-FR" sz="1500" b="1" dirty="0" smtClean="0"/>
              <a:t>         </a:t>
            </a:r>
            <a:r>
              <a:rPr lang="fr-FR" sz="1500" dirty="0" smtClean="0"/>
              <a:t>« le client peut choisir la couleur de sa voiture à la condition qu’elle soit noire »</a:t>
            </a:r>
          </a:p>
          <a:p>
            <a:r>
              <a:rPr lang="fr-FR" b="1" dirty="0" smtClean="0"/>
              <a:t>Gestion, </a:t>
            </a:r>
            <a:r>
              <a:rPr lang="fr-FR" b="1" dirty="0" err="1" smtClean="0"/>
              <a:t>Dpo</a:t>
            </a:r>
            <a:r>
              <a:rPr lang="fr-FR" b="1" dirty="0" smtClean="0"/>
              <a:t>, </a:t>
            </a:r>
            <a:r>
              <a:rPr lang="fr-FR" b="1" dirty="0" err="1"/>
              <a:t>Dppo</a:t>
            </a:r>
            <a:r>
              <a:rPr lang="fr-FR" b="1" dirty="0"/>
              <a:t> </a:t>
            </a:r>
            <a:r>
              <a:rPr lang="fr-FR" dirty="0" smtClean="0"/>
              <a:t>: demande / </a:t>
            </a:r>
            <a:r>
              <a:rPr lang="fr-FR" b="1" dirty="0" smtClean="0">
                <a:solidFill>
                  <a:schemeClr val="tx2"/>
                </a:solidFill>
              </a:rPr>
              <a:t>vendre</a:t>
            </a:r>
            <a:r>
              <a:rPr lang="fr-FR" dirty="0" smtClean="0"/>
              <a:t>/ commercial / client /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publicité</a:t>
            </a:r>
            <a:r>
              <a:rPr lang="fr-FR" b="1" dirty="0" smtClean="0"/>
              <a:t> / </a:t>
            </a:r>
            <a:r>
              <a:rPr lang="fr-FR" b="1" dirty="0" smtClean="0">
                <a:solidFill>
                  <a:schemeClr val="accent3"/>
                </a:solidFill>
              </a:rPr>
              <a:t>GP</a:t>
            </a:r>
          </a:p>
          <a:p>
            <a:pPr marL="0" indent="0" algn="ctr">
              <a:buNone/>
            </a:pPr>
            <a:r>
              <a:rPr lang="fr-FR" sz="1600" dirty="0" smtClean="0"/>
              <a:t>« Le bon commercial doit être capable de vendre un frigo à un esquimau »</a:t>
            </a:r>
          </a:p>
          <a:p>
            <a:r>
              <a:rPr lang="fr-FR" b="1" dirty="0" smtClean="0"/>
              <a:t>Marketing, </a:t>
            </a:r>
            <a:r>
              <a:rPr lang="fr-FR" b="1" dirty="0" err="1" smtClean="0"/>
              <a:t>Mgt</a:t>
            </a:r>
            <a:r>
              <a:rPr lang="fr-FR" b="1" dirty="0"/>
              <a:t>, </a:t>
            </a:r>
            <a:r>
              <a:rPr lang="fr-FR" b="1" dirty="0" smtClean="0"/>
              <a:t>QT </a:t>
            </a:r>
            <a:r>
              <a:rPr lang="fr-FR" dirty="0" smtClean="0"/>
              <a:t>: </a:t>
            </a:r>
            <a:r>
              <a:rPr lang="fr-FR" b="1" dirty="0" smtClean="0">
                <a:solidFill>
                  <a:schemeClr val="tx2"/>
                </a:solidFill>
              </a:rPr>
              <a:t>satisfaire le client </a:t>
            </a:r>
            <a:r>
              <a:rPr lang="fr-FR" dirty="0" smtClean="0"/>
              <a:t>= citoyen = partenaire / 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communication</a:t>
            </a:r>
            <a:r>
              <a:rPr lang="fr-FR" b="1" dirty="0" smtClean="0"/>
              <a:t>, information / </a:t>
            </a:r>
            <a:r>
              <a:rPr lang="fr-FR" b="1" dirty="0" smtClean="0">
                <a:solidFill>
                  <a:schemeClr val="accent3"/>
                </a:solidFill>
              </a:rPr>
              <a:t>GRH </a:t>
            </a:r>
          </a:p>
          <a:p>
            <a:r>
              <a:rPr lang="fr-FR" b="1" dirty="0" smtClean="0"/>
              <a:t>Gouvernance</a:t>
            </a:r>
            <a:r>
              <a:rPr lang="fr-FR" dirty="0" smtClean="0"/>
              <a:t> :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  <a:r>
              <a:rPr lang="fr-FR" b="1" dirty="0" smtClean="0">
                <a:solidFill>
                  <a:schemeClr val="tx2"/>
                </a:solidFill>
              </a:rPr>
              <a:t>gérer </a:t>
            </a:r>
            <a:r>
              <a:rPr lang="fr-FR" b="1" dirty="0">
                <a:solidFill>
                  <a:schemeClr val="tx2"/>
                </a:solidFill>
              </a:rPr>
              <a:t>les </a:t>
            </a:r>
            <a:r>
              <a:rPr lang="fr-FR" b="1" dirty="0" smtClean="0">
                <a:solidFill>
                  <a:schemeClr val="tx2"/>
                </a:solidFill>
              </a:rPr>
              <a:t>conflits, prévenir </a:t>
            </a:r>
            <a:r>
              <a:rPr lang="fr-FR" b="1" dirty="0">
                <a:solidFill>
                  <a:schemeClr val="tx2"/>
                </a:solidFill>
              </a:rPr>
              <a:t>les </a:t>
            </a:r>
            <a:r>
              <a:rPr lang="fr-FR" b="1" dirty="0" smtClean="0">
                <a:solidFill>
                  <a:schemeClr val="tx2"/>
                </a:solidFill>
              </a:rPr>
              <a:t>abus </a:t>
            </a:r>
            <a:r>
              <a:rPr lang="fr-FR" b="1" dirty="0" smtClean="0"/>
              <a:t>/</a:t>
            </a:r>
            <a:r>
              <a:rPr lang="fr-FR" b="1" dirty="0" smtClean="0">
                <a:solidFill>
                  <a:schemeClr val="accent2"/>
                </a:solidFill>
              </a:rPr>
              <a:t> </a:t>
            </a:r>
            <a:r>
              <a:rPr lang="fr-FR" b="1" dirty="0" err="1" smtClean="0">
                <a:solidFill>
                  <a:schemeClr val="accent3"/>
                </a:solidFill>
              </a:rPr>
              <a:t>Mgt</a:t>
            </a:r>
            <a:r>
              <a:rPr lang="fr-FR" b="1" dirty="0" smtClean="0">
                <a:solidFill>
                  <a:schemeClr val="accent3"/>
                </a:solidFill>
              </a:rPr>
              <a:t> Cap Hum</a:t>
            </a:r>
          </a:p>
          <a:p>
            <a:r>
              <a:rPr lang="fr-FR" b="1" dirty="0" smtClean="0"/>
              <a:t>Demain…???</a:t>
            </a:r>
            <a:endParaRPr lang="fr-FR" b="1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1259632" y="6356350"/>
            <a:ext cx="6408712" cy="365125"/>
          </a:xfrm>
        </p:spPr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AEE08-0842-497B-822E-C56CDFB8928B}" type="datetime1">
              <a:rPr lang="fr-FR" smtClean="0"/>
              <a:t>09/05/2013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3</a:t>
            </a:fld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>
            <a:off x="369690" y="1844824"/>
            <a:ext cx="180020" cy="360040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/>
              <a:t>Gouvernance d’Entreprise 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100" b="1" dirty="0" smtClean="0"/>
              <a:t>rappel </a:t>
            </a:r>
            <a:r>
              <a:rPr lang="fr-FR" sz="3100" b="1" dirty="0"/>
              <a:t>de </a:t>
            </a:r>
            <a:r>
              <a:rPr lang="fr-FR" sz="3100" b="1" dirty="0" smtClean="0"/>
              <a:t>définition</a:t>
            </a:r>
            <a:r>
              <a:rPr lang="fr-FR" b="1" dirty="0"/>
              <a:t/>
            </a:r>
            <a:br>
              <a:rPr lang="fr-FR" b="1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UBM - Gouvernance bancaire - Alger - juin 2012 - </a:t>
            </a:r>
            <a:r>
              <a:rPr lang="fr-FR" dirty="0" err="1" smtClean="0"/>
              <a:t>mmelsa</a:t>
            </a:r>
            <a:r>
              <a:rPr lang="fr-FR" dirty="0" smtClean="0"/>
              <a:t> </a:t>
            </a:r>
            <a:r>
              <a:rPr lang="fr-FR" dirty="0" err="1" smtClean="0"/>
              <a:t>Apsf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357808" y="1556792"/>
            <a:ext cx="828092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/>
          </a:p>
          <a:p>
            <a:r>
              <a:rPr lang="fr-FR" dirty="0" smtClean="0"/>
              <a:t>« La Gouvernance d’Entreprise regroupe </a:t>
            </a:r>
            <a:r>
              <a:rPr lang="fr-FR" dirty="0"/>
              <a:t>l’ensemble des relations entre les dirigeants de l’entreprise et son organe de gouvernance avec </a:t>
            </a:r>
            <a:r>
              <a:rPr lang="fr-FR" dirty="0" smtClean="0"/>
              <a:t>les </a:t>
            </a:r>
            <a:r>
              <a:rPr lang="fr-FR" dirty="0"/>
              <a:t>actionnaires </a:t>
            </a:r>
            <a:r>
              <a:rPr lang="fr-FR" dirty="0" smtClean="0"/>
              <a:t>d’une part et </a:t>
            </a:r>
            <a:r>
              <a:rPr lang="fr-FR" dirty="0"/>
              <a:t>les autres parties prenantes d’autre part ; et ce, dans l’objectif de création de valeur pour l’entreprise.</a:t>
            </a:r>
          </a:p>
          <a:p>
            <a:endParaRPr lang="fr-FR" dirty="0"/>
          </a:p>
          <a:p>
            <a:r>
              <a:rPr lang="fr-FR" dirty="0"/>
              <a:t>La Gouvernance d’Entreprise s’intéresse donc à la manière dont les entreprises sont dirigées et contrôlées et s’assure de la capacité des organes de gestion :</a:t>
            </a:r>
          </a:p>
          <a:p>
            <a:r>
              <a:rPr lang="fr-FR" dirty="0"/>
              <a:t>–	à </a:t>
            </a:r>
            <a:r>
              <a:rPr lang="fr-FR" b="1" dirty="0">
                <a:solidFill>
                  <a:schemeClr val="accent1"/>
                </a:solidFill>
              </a:rPr>
              <a:t>poursuivre des objectifs conformes aux intérêts des actionnaires et des autres parties prenantes</a:t>
            </a:r>
          </a:p>
          <a:p>
            <a:r>
              <a:rPr lang="fr-FR" dirty="0"/>
              <a:t>–	à mettre en œuvre des </a:t>
            </a:r>
            <a:r>
              <a:rPr lang="fr-FR" b="1" dirty="0"/>
              <a:t>systèmes de contrôle efficaces pour </a:t>
            </a:r>
            <a:r>
              <a:rPr lang="fr-FR" b="1" dirty="0">
                <a:solidFill>
                  <a:schemeClr val="accent1"/>
                </a:solidFill>
              </a:rPr>
              <a:t>gérer les conflits d’intérêt potentiels et les risques éventuels et prévenir les abus de pouvoir </a:t>
            </a:r>
            <a:r>
              <a:rPr lang="fr-FR" b="1" dirty="0"/>
              <a:t>de nature à faire prévaloir des intérêts particuliers sur </a:t>
            </a:r>
            <a:r>
              <a:rPr lang="fr-FR" b="1" dirty="0">
                <a:solidFill>
                  <a:schemeClr val="accent1"/>
                </a:solidFill>
              </a:rPr>
              <a:t>"l’intérêt social</a:t>
            </a:r>
            <a:r>
              <a:rPr lang="fr-FR" b="1" dirty="0" smtClean="0">
                <a:solidFill>
                  <a:schemeClr val="accent1"/>
                </a:solidFill>
              </a:rPr>
              <a:t>".</a:t>
            </a:r>
            <a:r>
              <a:rPr lang="fr-FR" dirty="0" smtClean="0"/>
              <a:t> »</a:t>
            </a:r>
            <a:endParaRPr lang="fr-FR" dirty="0"/>
          </a:p>
          <a:p>
            <a:r>
              <a:rPr lang="fr-FR" dirty="0"/>
              <a:t> 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3AE8E-9EFA-4C97-8DD9-41CC0FB5FD71}" type="datetime1">
              <a:rPr lang="fr-FR" smtClean="0"/>
              <a:t>09/05/2013</a:t>
            </a:fld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90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r-FR" sz="4000" b="1" dirty="0" smtClean="0"/>
              <a:t>Notion de gouvernance partagée</a:t>
            </a:r>
            <a:endParaRPr lang="fr-FR" sz="4000" b="1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dirty="0"/>
              <a:t>La gouvernance d’entreprise qui renvoie à la manière dont </a:t>
            </a:r>
            <a:r>
              <a:rPr lang="fr-FR" dirty="0" smtClean="0"/>
              <a:t>elle est dirigée </a:t>
            </a:r>
            <a:r>
              <a:rPr lang="fr-FR" dirty="0"/>
              <a:t>et </a:t>
            </a:r>
            <a:r>
              <a:rPr lang="fr-FR" dirty="0" smtClean="0"/>
              <a:t>contrôlée </a:t>
            </a:r>
            <a:r>
              <a:rPr lang="fr-FR" dirty="0"/>
              <a:t>s’appuie sur </a:t>
            </a:r>
            <a:r>
              <a:rPr lang="fr-FR" dirty="0" smtClean="0"/>
              <a:t>: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des </a:t>
            </a:r>
            <a:r>
              <a:rPr lang="fr-FR" dirty="0"/>
              <a:t>lois et des règlements qui constituent la « </a:t>
            </a:r>
            <a:r>
              <a:rPr lang="fr-FR" b="1" dirty="0">
                <a:solidFill>
                  <a:srgbClr val="FF0000"/>
                </a:solidFill>
              </a:rPr>
              <a:t>gouvernance de la gouvernance</a:t>
            </a:r>
            <a:r>
              <a:rPr lang="fr-FR" dirty="0"/>
              <a:t> », </a:t>
            </a:r>
            <a:endParaRPr lang="fr-FR" dirty="0" smtClean="0"/>
          </a:p>
          <a:p>
            <a:r>
              <a:rPr lang="fr-FR" dirty="0" smtClean="0"/>
              <a:t>des </a:t>
            </a:r>
            <a:r>
              <a:rPr lang="fr-FR" dirty="0"/>
              <a:t>dispositifs spécifiques de « </a:t>
            </a:r>
            <a:r>
              <a:rPr lang="fr-FR" b="1" dirty="0">
                <a:solidFill>
                  <a:schemeClr val="accent6"/>
                </a:solidFill>
              </a:rPr>
              <a:t>management de la gouvernance </a:t>
            </a:r>
            <a:r>
              <a:rPr lang="fr-FR" dirty="0"/>
              <a:t>» (commissaires aux comptes, agences de notation</a:t>
            </a:r>
            <a:r>
              <a:rPr lang="fr-FR" dirty="0" smtClean="0"/>
              <a:t>…), des </a:t>
            </a:r>
            <a:r>
              <a:rPr lang="fr-FR" dirty="0"/>
              <a:t>autorités dédiées (autorités de marché, conseil de la concurrence</a:t>
            </a:r>
            <a:r>
              <a:rPr lang="fr-FR" dirty="0" smtClean="0"/>
              <a:t>…) et </a:t>
            </a:r>
            <a:r>
              <a:rPr lang="fr-FR" dirty="0"/>
              <a:t>sur</a:t>
            </a:r>
            <a:r>
              <a:rPr lang="fr-FR" dirty="0" smtClean="0"/>
              <a:t> …</a:t>
            </a:r>
          </a:p>
          <a:p>
            <a:r>
              <a:rPr lang="fr-FR" dirty="0" smtClean="0"/>
              <a:t>son </a:t>
            </a:r>
            <a:r>
              <a:rPr lang="fr-FR" dirty="0"/>
              <a:t>mécanisme propre de gouvernance </a:t>
            </a:r>
            <a:r>
              <a:rPr lang="fr-FR" dirty="0" smtClean="0"/>
              <a:t>ou « </a:t>
            </a:r>
            <a:r>
              <a:rPr lang="fr-FR" b="1" dirty="0">
                <a:solidFill>
                  <a:schemeClr val="accent5"/>
                </a:solidFill>
              </a:rPr>
              <a:t>management du management </a:t>
            </a:r>
            <a:r>
              <a:rPr lang="fr-FR" dirty="0"/>
              <a:t>» </a:t>
            </a:r>
            <a:r>
              <a:rPr lang="fr-FR" dirty="0" smtClean="0"/>
              <a:t>( </a:t>
            </a:r>
            <a:r>
              <a:rPr lang="fr-FR" dirty="0"/>
              <a:t>Conseil </a:t>
            </a:r>
            <a:r>
              <a:rPr lang="fr-FR" dirty="0" smtClean="0"/>
              <a:t>d’Administration,…) </a:t>
            </a:r>
          </a:p>
          <a:p>
            <a:pPr marL="0" indent="0">
              <a:buNone/>
            </a:pPr>
            <a:r>
              <a:rPr lang="fr-FR" dirty="0"/>
              <a:t>Parallèlement, </a:t>
            </a:r>
            <a:r>
              <a:rPr lang="fr-FR" dirty="0" smtClean="0"/>
              <a:t>l’entreprise est très souvent partie-prenante dans une association professionnelle</a:t>
            </a:r>
            <a:r>
              <a:rPr lang="fr-FR" dirty="0"/>
              <a:t>.</a:t>
            </a:r>
            <a:r>
              <a:rPr lang="fr-FR" dirty="0" smtClean="0"/>
              <a:t> C’est la réflexion sur l’effet bénéfique de la          « </a:t>
            </a:r>
            <a:r>
              <a:rPr lang="fr-FR" b="1" dirty="0" smtClean="0">
                <a:solidFill>
                  <a:srgbClr val="00B050"/>
                </a:solidFill>
              </a:rPr>
              <a:t>gouvernance partagée</a:t>
            </a:r>
            <a:r>
              <a:rPr lang="fr-FR" dirty="0" smtClean="0"/>
              <a:t> »  sur ses membres que l’APSF voudrait vous partager…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F698-54B9-4BC9-8402-192BF0B8C956}" type="datetime1">
              <a:rPr lang="fr-FR" smtClean="0"/>
              <a:t>09/05/2013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386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01" y="1767400"/>
            <a:ext cx="2597274" cy="1516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646382"/>
            <a:ext cx="1952500" cy="129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18023" y="3730302"/>
            <a:ext cx="28175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« </a:t>
            </a:r>
            <a:r>
              <a:rPr lang="fr-FR" b="1" dirty="0">
                <a:solidFill>
                  <a:srgbClr val="FF0000"/>
                </a:solidFill>
              </a:rPr>
              <a:t>gouvernance de la </a:t>
            </a:r>
            <a:r>
              <a:rPr lang="fr-FR" b="1" dirty="0" smtClean="0">
                <a:solidFill>
                  <a:srgbClr val="FF0000"/>
                </a:solidFill>
              </a:rPr>
              <a:t>gouvernance »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511057" y="3110635"/>
            <a:ext cx="3625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accent6"/>
                </a:solidFill>
              </a:rPr>
              <a:t>«  management de la gouvernance » 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52278" y="3931081"/>
            <a:ext cx="246237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« </a:t>
            </a:r>
            <a:r>
              <a:rPr lang="fr-FR" b="1" dirty="0" smtClean="0">
                <a:solidFill>
                  <a:srgbClr val="0070C0"/>
                </a:solidFill>
              </a:rPr>
              <a:t>auto gouvernance</a:t>
            </a:r>
            <a:r>
              <a:rPr lang="fr-FR" dirty="0" smtClean="0"/>
              <a:t> » : instances d’administration et de direction </a:t>
            </a:r>
            <a:endParaRPr lang="fr-FR" dirty="0"/>
          </a:p>
        </p:txBody>
      </p:sp>
      <p:cxnSp>
        <p:nvCxnSpPr>
          <p:cNvPr id="10" name="Connecteur en angle 9"/>
          <p:cNvCxnSpPr/>
          <p:nvPr/>
        </p:nvCxnSpPr>
        <p:spPr>
          <a:xfrm>
            <a:off x="1315541" y="1916832"/>
            <a:ext cx="2016224" cy="1044067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" name="Accolade ouvrante 12"/>
          <p:cNvSpPr/>
          <p:nvPr/>
        </p:nvSpPr>
        <p:spPr>
          <a:xfrm>
            <a:off x="3120230" y="2589751"/>
            <a:ext cx="432048" cy="259829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Accolade fermante 13"/>
          <p:cNvSpPr/>
          <p:nvPr/>
        </p:nvSpPr>
        <p:spPr>
          <a:xfrm>
            <a:off x="5609326" y="2646382"/>
            <a:ext cx="468052" cy="24850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131840" y="5723964"/>
            <a:ext cx="27115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92D050"/>
                </a:solidFill>
              </a:rPr>
              <a:t>« gouvernance partagée »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0673" y="331287"/>
            <a:ext cx="333473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accent6"/>
                </a:solidFill>
              </a:rPr>
              <a:t>CAC,  </a:t>
            </a:r>
          </a:p>
          <a:p>
            <a:r>
              <a:rPr lang="fr-FR" b="1" dirty="0" smtClean="0">
                <a:solidFill>
                  <a:schemeClr val="accent6"/>
                </a:solidFill>
              </a:rPr>
              <a:t>Agences </a:t>
            </a:r>
            <a:r>
              <a:rPr lang="fr-FR" b="1" dirty="0">
                <a:solidFill>
                  <a:schemeClr val="accent6"/>
                </a:solidFill>
              </a:rPr>
              <a:t>de notation</a:t>
            </a:r>
            <a:r>
              <a:rPr lang="fr-FR" b="1" dirty="0" smtClean="0">
                <a:solidFill>
                  <a:schemeClr val="accent6"/>
                </a:solidFill>
              </a:rPr>
              <a:t>…</a:t>
            </a:r>
          </a:p>
          <a:p>
            <a:r>
              <a:rPr lang="fr-FR" sz="1400" dirty="0" smtClean="0"/>
              <a:t>« autorités autoproclamées »</a:t>
            </a:r>
            <a:endParaRPr lang="fr-FR" sz="1400" dirty="0"/>
          </a:p>
        </p:txBody>
      </p:sp>
      <p:sp>
        <p:nvSpPr>
          <p:cNvPr id="31" name="Rectangle 30"/>
          <p:cNvSpPr/>
          <p:nvPr/>
        </p:nvSpPr>
        <p:spPr>
          <a:xfrm>
            <a:off x="6228184" y="879335"/>
            <a:ext cx="273630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sz="1400" dirty="0" smtClean="0"/>
          </a:p>
          <a:p>
            <a:r>
              <a:rPr lang="fr-FR" b="1" dirty="0" smtClean="0">
                <a:solidFill>
                  <a:srgbClr val="FF0000"/>
                </a:solidFill>
              </a:rPr>
              <a:t>Autorités de tutelle </a:t>
            </a:r>
          </a:p>
          <a:p>
            <a:r>
              <a:rPr lang="fr-FR" b="1" dirty="0" smtClean="0">
                <a:solidFill>
                  <a:srgbClr val="FF0000"/>
                </a:solidFill>
              </a:rPr>
              <a:t>et Autorités dédiées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88050" y="4152679"/>
            <a:ext cx="2976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>
                <a:solidFill>
                  <a:srgbClr val="92D050"/>
                </a:solidFill>
              </a:rPr>
              <a:t>Associations Professionnelles</a:t>
            </a:r>
          </a:p>
        </p:txBody>
      </p:sp>
      <p:cxnSp>
        <p:nvCxnSpPr>
          <p:cNvPr id="40" name="Connecteur en angle 39"/>
          <p:cNvCxnSpPr/>
          <p:nvPr/>
        </p:nvCxnSpPr>
        <p:spPr>
          <a:xfrm flipV="1">
            <a:off x="3203848" y="5293290"/>
            <a:ext cx="1486346" cy="323760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1038" name="Picture 14" descr="C:\Users\Mosafa Melsa\Desktop\UBM COLLOQUE ALGER JUIN 2012\k438813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32" y="1312529"/>
            <a:ext cx="1185966" cy="1784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3203848" y="2526226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Etablissements de Crédit</a:t>
            </a:r>
            <a:endParaRPr lang="fr-F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6" name="Connecteur en angle 15"/>
          <p:cNvCxnSpPr/>
          <p:nvPr/>
        </p:nvCxnSpPr>
        <p:spPr>
          <a:xfrm rot="10800000" flipV="1">
            <a:off x="6588224" y="3479967"/>
            <a:ext cx="938596" cy="573500"/>
          </a:xfrm>
          <a:prstGeom prst="bentConnector3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55518" y="6237312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GPBM</a:t>
            </a:r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33220" y="6309320"/>
            <a:ext cx="6623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APSF</a:t>
            </a:r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78265" y="4624173"/>
            <a:ext cx="2713884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BAM  </a:t>
            </a:r>
          </a:p>
          <a:p>
            <a:r>
              <a:rPr lang="fr-FR" dirty="0" smtClean="0"/>
              <a:t>DN</a:t>
            </a:r>
            <a:r>
              <a:rPr lang="fr-FR" dirty="0"/>
              <a:t>° </a:t>
            </a:r>
            <a:r>
              <a:rPr lang="fr-FR" dirty="0" smtClean="0"/>
              <a:t>50/G/2007 </a:t>
            </a:r>
            <a:r>
              <a:rPr lang="fr-FR" sz="1600" dirty="0" smtClean="0"/>
              <a:t>août </a:t>
            </a:r>
            <a:r>
              <a:rPr lang="fr-FR" sz="1600" dirty="0"/>
              <a:t>2007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dirty="0" smtClean="0"/>
              <a:t>CGEM &amp; MAEG </a:t>
            </a:r>
          </a:p>
          <a:p>
            <a:r>
              <a:rPr lang="fr-FR" b="1" dirty="0" smtClean="0"/>
              <a:t>Code marocain de bonnes </a:t>
            </a:r>
          </a:p>
          <a:p>
            <a:r>
              <a:rPr lang="fr-FR" b="1" dirty="0" smtClean="0"/>
              <a:t>pratiques de </a:t>
            </a:r>
            <a:r>
              <a:rPr lang="fr-FR" b="1" dirty="0"/>
              <a:t>gouvernance </a:t>
            </a:r>
            <a:endParaRPr lang="fr-FR" b="1" dirty="0" smtClean="0"/>
          </a:p>
          <a:p>
            <a:r>
              <a:rPr lang="fr-FR" b="1" dirty="0" smtClean="0"/>
              <a:t>d’entreprise</a:t>
            </a:r>
          </a:p>
          <a:p>
            <a:r>
              <a:rPr lang="fr-FR" sz="1200" dirty="0" smtClean="0"/>
              <a:t>mars 2008</a:t>
            </a:r>
            <a:endParaRPr lang="fr-FR" sz="1200" dirty="0"/>
          </a:p>
        </p:txBody>
      </p:sp>
      <p:pic>
        <p:nvPicPr>
          <p:cNvPr id="3074" name="Picture 2" descr="http://www.roue-velo.com/img/roue-velo-bontrage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567" y="4522011"/>
            <a:ext cx="1787309" cy="1787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707904" y="332656"/>
            <a:ext cx="50265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4000" b="1" dirty="0" smtClean="0"/>
              <a:t>Gouvernance partagée</a:t>
            </a:r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C4B8-AE68-4B95-9F69-7C3EC84BB087}" type="datetime1">
              <a:rPr lang="fr-FR" smtClean="0"/>
              <a:t>09/05/2013</a:t>
            </a:fld>
            <a:endParaRPr lang="fr-FR"/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27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1556792"/>
            <a:ext cx="208823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 smtClean="0">
                <a:solidFill>
                  <a:srgbClr val="00B0F0"/>
                </a:solidFill>
              </a:rPr>
              <a:t>Crédit-bail </a:t>
            </a:r>
            <a:r>
              <a:rPr lang="fr-F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  <a:p>
            <a:r>
              <a:rPr lang="fr-FR" b="1" dirty="0" smtClean="0"/>
              <a:t>41md , 14</a:t>
            </a:r>
            <a:r>
              <a:rPr lang="fr-FR" b="1" dirty="0"/>
              <a:t>% FBCF</a:t>
            </a:r>
          </a:p>
        </p:txBody>
      </p:sp>
      <p:sp>
        <p:nvSpPr>
          <p:cNvPr id="4" name="Rectangle 3"/>
          <p:cNvSpPr/>
          <p:nvPr/>
        </p:nvSpPr>
        <p:spPr>
          <a:xfrm>
            <a:off x="5575698" y="1428278"/>
            <a:ext cx="301415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B0F0"/>
                </a:solidFill>
              </a:rPr>
              <a:t>Crédit -conso </a:t>
            </a:r>
            <a:r>
              <a:rPr lang="fr-F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20</a:t>
            </a:r>
          </a:p>
          <a:p>
            <a:r>
              <a:rPr lang="fr-FR" b="1" dirty="0" smtClean="0"/>
              <a:t>43 md, 7</a:t>
            </a:r>
            <a:r>
              <a:rPr lang="fr-FR" b="1" dirty="0"/>
              <a:t>% RNB, </a:t>
            </a:r>
            <a:endParaRPr lang="fr-FR" b="1" dirty="0" smtClean="0"/>
          </a:p>
          <a:p>
            <a:r>
              <a:rPr lang="fr-FR" b="1" dirty="0" smtClean="0"/>
              <a:t>14</a:t>
            </a:r>
            <a:r>
              <a:rPr lang="fr-FR" b="1" dirty="0"/>
              <a:t>% </a:t>
            </a:r>
            <a:r>
              <a:rPr lang="fr-FR" b="1" dirty="0" smtClean="0"/>
              <a:t>Consommation Ménages</a:t>
            </a:r>
            <a:endParaRPr lang="fr-FR" b="1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5" y="2357011"/>
            <a:ext cx="1944301" cy="172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9232" y="4221088"/>
            <a:ext cx="933450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228184" y="3613666"/>
            <a:ext cx="2361672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B0F0"/>
                </a:solidFill>
              </a:rPr>
              <a:t>Affacturage : </a:t>
            </a:r>
            <a:r>
              <a:rPr lang="fr-F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  <a:p>
            <a:r>
              <a:rPr lang="fr-FR" b="1" dirty="0" smtClean="0"/>
              <a:t>3 md</a:t>
            </a:r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323528" y="4127351"/>
            <a:ext cx="388843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B0F0"/>
                </a:solidFill>
              </a:rPr>
              <a:t>Crédit immobilier : </a:t>
            </a:r>
            <a:r>
              <a:rPr lang="fr-F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  <a:p>
            <a:r>
              <a:rPr lang="fr-FR" b="1" smtClean="0"/>
              <a:t>Acquéreurs </a:t>
            </a:r>
            <a:r>
              <a:rPr lang="fr-FR" b="1" dirty="0" smtClean="0"/>
              <a:t>35 </a:t>
            </a:r>
            <a:r>
              <a:rPr lang="fr-FR" b="1" dirty="0"/>
              <a:t>md , </a:t>
            </a:r>
            <a:r>
              <a:rPr lang="fr-FR" b="1" dirty="0" smtClean="0"/>
              <a:t>promoteurs 17 md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251520" y="5081458"/>
            <a:ext cx="70477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dirty="0">
                <a:solidFill>
                  <a:srgbClr val="00B0F0"/>
                </a:solidFill>
              </a:rPr>
              <a:t>Cautionnement, mobilisation de </a:t>
            </a:r>
            <a:r>
              <a:rPr lang="fr-FR" sz="2800" b="1" dirty="0" smtClean="0">
                <a:solidFill>
                  <a:srgbClr val="00B0F0"/>
                </a:solidFill>
              </a:rPr>
              <a:t>créances </a:t>
            </a:r>
            <a:r>
              <a:rPr lang="fr-FR" sz="2800" b="1" dirty="0"/>
              <a:t>(4md)</a:t>
            </a:r>
            <a:r>
              <a:rPr lang="fr-FR" sz="2800" b="1" dirty="0" smtClean="0">
                <a:solidFill>
                  <a:srgbClr val="00B0F0"/>
                </a:solidFill>
              </a:rPr>
              <a:t> et </a:t>
            </a:r>
            <a:r>
              <a:rPr lang="fr-FR" sz="2800" b="1" dirty="0">
                <a:solidFill>
                  <a:srgbClr val="00B0F0"/>
                </a:solidFill>
              </a:rPr>
              <a:t>fonds de </a:t>
            </a:r>
            <a:r>
              <a:rPr lang="fr-FR" sz="2800" b="1" dirty="0" smtClean="0">
                <a:solidFill>
                  <a:srgbClr val="00B0F0"/>
                </a:solidFill>
              </a:rPr>
              <a:t>garantie </a:t>
            </a:r>
            <a:r>
              <a:rPr lang="fr-FR" b="1" dirty="0" smtClean="0"/>
              <a:t>(500M) </a:t>
            </a:r>
            <a:r>
              <a:rPr lang="fr-FR" sz="2800" b="1" dirty="0">
                <a:solidFill>
                  <a:srgbClr val="00B0F0"/>
                </a:solidFill>
              </a:rPr>
              <a:t>: </a:t>
            </a:r>
            <a:r>
              <a:rPr lang="fr-FR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sp>
        <p:nvSpPr>
          <p:cNvPr id="8" name="Rectangle 7"/>
          <p:cNvSpPr/>
          <p:nvPr/>
        </p:nvSpPr>
        <p:spPr>
          <a:xfrm>
            <a:off x="3518126" y="2492896"/>
            <a:ext cx="558447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B0F0"/>
                </a:solidFill>
              </a:rPr>
              <a:t>Gestion des moyens de paiement : </a:t>
            </a:r>
            <a:r>
              <a:rPr lang="fr-FR" sz="2800" b="1" dirty="0" smtClean="0">
                <a:solidFill>
                  <a:srgbClr val="00B0F0"/>
                </a:solidFill>
              </a:rPr>
              <a:t>3</a:t>
            </a:r>
          </a:p>
          <a:p>
            <a:r>
              <a:rPr lang="fr-FR" b="1" dirty="0" smtClean="0"/>
              <a:t>8 M cartes, 180M d’op, 150 md; paie: 13M d’op, 8 md</a:t>
            </a:r>
          </a:p>
          <a:p>
            <a:r>
              <a:rPr lang="fr-FR" b="1" dirty="0" smtClean="0"/>
              <a:t>Cartes étrangères: 9 M d’op, 15 md</a:t>
            </a:r>
            <a:endParaRPr lang="fr-FR" b="1" dirty="0"/>
          </a:p>
        </p:txBody>
      </p:sp>
      <p:sp>
        <p:nvSpPr>
          <p:cNvPr id="9" name="Rectangle 8"/>
          <p:cNvSpPr/>
          <p:nvPr/>
        </p:nvSpPr>
        <p:spPr>
          <a:xfrm>
            <a:off x="5228431" y="5943233"/>
            <a:ext cx="3510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>
                <a:solidFill>
                  <a:srgbClr val="00B0F0"/>
                </a:solidFill>
              </a:rPr>
              <a:t>Transfert de fonds : </a:t>
            </a:r>
            <a:r>
              <a:rPr lang="fr-FR" sz="28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88516" y="620687"/>
            <a:ext cx="48858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46 </a:t>
            </a:r>
            <a:r>
              <a:rPr lang="fr-FR" sz="4000" b="1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sociétés, 8 métiers </a:t>
            </a:r>
          </a:p>
        </p:txBody>
      </p:sp>
      <p:pic>
        <p:nvPicPr>
          <p:cNvPr id="14" name="Picture 4" descr="!LOGOAPS-fich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4998" y="260648"/>
            <a:ext cx="2912924" cy="460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211E3-F265-436E-A2A7-486AD3E14AB7}" type="datetime1">
              <a:rPr lang="fr-FR" smtClean="0"/>
              <a:t>09/05/2013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352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353516"/>
            <a:ext cx="8229600" cy="1143000"/>
          </a:xfrm>
        </p:spPr>
        <p:txBody>
          <a:bodyPr/>
          <a:lstStyle/>
          <a:p>
            <a:pPr algn="r"/>
            <a:r>
              <a:rPr lang="fr-FR" sz="4000" b="1" dirty="0"/>
              <a:t>L’action professionnelle de l’APSF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 smtClean="0">
                <a:solidFill>
                  <a:srgbClr val="00B0F0"/>
                </a:solidFill>
              </a:rPr>
              <a:t>Ethique, </a:t>
            </a:r>
            <a:r>
              <a:rPr lang="fr-FR" b="1" dirty="0">
                <a:solidFill>
                  <a:srgbClr val="00B0F0"/>
                </a:solidFill>
              </a:rPr>
              <a:t>déontologie </a:t>
            </a:r>
            <a:r>
              <a:rPr lang="fr-FR" dirty="0"/>
              <a:t>: </a:t>
            </a:r>
            <a:r>
              <a:rPr lang="fr-FR" dirty="0" smtClean="0"/>
              <a:t>Code /métier</a:t>
            </a:r>
          </a:p>
          <a:p>
            <a:r>
              <a:rPr lang="fr-FR" dirty="0" smtClean="0"/>
              <a:t>Lutte </a:t>
            </a:r>
            <a:r>
              <a:rPr lang="fr-FR" dirty="0"/>
              <a:t>contre le </a:t>
            </a:r>
            <a:r>
              <a:rPr lang="fr-FR" b="1" dirty="0">
                <a:solidFill>
                  <a:srgbClr val="FF0000"/>
                </a:solidFill>
              </a:rPr>
              <a:t>risque de </a:t>
            </a:r>
            <a:r>
              <a:rPr lang="fr-FR" b="1" dirty="0" smtClean="0">
                <a:solidFill>
                  <a:srgbClr val="FF0000"/>
                </a:solidFill>
              </a:rPr>
              <a:t>surendettement</a:t>
            </a:r>
          </a:p>
          <a:p>
            <a:r>
              <a:rPr lang="fr-FR" b="1" dirty="0">
                <a:solidFill>
                  <a:schemeClr val="tx2"/>
                </a:solidFill>
              </a:rPr>
              <a:t>Maitrise du risque </a:t>
            </a:r>
            <a:r>
              <a:rPr lang="fr-FR" dirty="0"/>
              <a:t>: SAAR </a:t>
            </a:r>
          </a:p>
          <a:p>
            <a:r>
              <a:rPr lang="fr-FR" b="1" dirty="0" smtClean="0">
                <a:solidFill>
                  <a:srgbClr val="00B050"/>
                </a:solidFill>
              </a:rPr>
              <a:t>Aide </a:t>
            </a:r>
            <a:r>
              <a:rPr lang="fr-FR" b="1" dirty="0">
                <a:solidFill>
                  <a:srgbClr val="00B050"/>
                </a:solidFill>
              </a:rPr>
              <a:t>au </a:t>
            </a:r>
            <a:r>
              <a:rPr lang="fr-FR" b="1" dirty="0" smtClean="0">
                <a:solidFill>
                  <a:srgbClr val="00B050"/>
                </a:solidFill>
              </a:rPr>
              <a:t>management </a:t>
            </a:r>
            <a:r>
              <a:rPr lang="fr-FR" dirty="0" smtClean="0"/>
              <a:t>/ SAM</a:t>
            </a:r>
          </a:p>
          <a:p>
            <a:r>
              <a:rPr lang="fr-FR" dirty="0"/>
              <a:t>Engagement social</a:t>
            </a:r>
          </a:p>
          <a:p>
            <a:r>
              <a:rPr lang="fr-FR" dirty="0" smtClean="0"/>
              <a:t>Communication</a:t>
            </a:r>
            <a:endParaRPr lang="fr-FR" dirty="0"/>
          </a:p>
          <a:p>
            <a:r>
              <a:rPr lang="fr-FR" dirty="0" smtClean="0"/>
              <a:t>Formation</a:t>
            </a:r>
          </a:p>
          <a:p>
            <a:r>
              <a:rPr lang="fr-FR" dirty="0" smtClean="0"/>
              <a:t>Partenariat </a:t>
            </a:r>
          </a:p>
          <a:p>
            <a:pPr lvl="1"/>
            <a:r>
              <a:rPr lang="fr-FR" dirty="0" smtClean="0"/>
              <a:t>interne (</a:t>
            </a:r>
            <a:r>
              <a:rPr lang="fr-FR" sz="1300" dirty="0" smtClean="0"/>
              <a:t>concertation avec AT et autres institutions</a:t>
            </a:r>
            <a:r>
              <a:rPr lang="fr-FR" dirty="0" smtClean="0"/>
              <a:t>), </a:t>
            </a:r>
          </a:p>
          <a:p>
            <a:pPr lvl="1"/>
            <a:r>
              <a:rPr lang="fr-FR" dirty="0" smtClean="0"/>
              <a:t>maghrébin et africain (</a:t>
            </a:r>
            <a:r>
              <a:rPr lang="fr-FR" sz="1300" dirty="0" smtClean="0"/>
              <a:t>développement régional</a:t>
            </a:r>
            <a:r>
              <a:rPr lang="fr-FR" dirty="0" smtClean="0"/>
              <a:t>), </a:t>
            </a:r>
          </a:p>
          <a:p>
            <a:pPr lvl="1"/>
            <a:r>
              <a:rPr lang="fr-FR" dirty="0" smtClean="0"/>
              <a:t>international </a:t>
            </a:r>
            <a:r>
              <a:rPr lang="fr-FR" sz="1500" dirty="0" smtClean="0"/>
              <a:t>(+ rayonnement du Royaume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609600" indent="-609600"/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EEFF8-6423-4C33-BF2A-1BEDDD25A80C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290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r-FR" b="1" dirty="0"/>
              <a:t>Ethique</a:t>
            </a:r>
            <a:r>
              <a:rPr lang="fr-FR" sz="4000" dirty="0"/>
              <a:t/>
            </a:r>
            <a:br>
              <a:rPr lang="fr-FR" sz="4000" dirty="0"/>
            </a:br>
            <a:endParaRPr lang="fr-FR" sz="4000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fr-FR" sz="2400" dirty="0"/>
              <a:t>Héritant d'un secteur du crédit à la consommation souffrant grandement d'une appréciation subjective engendrée par les agissements de certains intermédiaires du circuit de distribution, l'APSF a entrepris une série d'actions pour remédier à cette situation, dont, en particulier, l'édiction de règles éthiques. </a:t>
            </a:r>
            <a:r>
              <a:rPr lang="fr-FR" sz="2400" b="1" dirty="0">
                <a:solidFill>
                  <a:schemeClr val="accent2"/>
                </a:solidFill>
              </a:rPr>
              <a:t>Dès 1996, fut adopté le code déontologique du crédit à la consommation.</a:t>
            </a:r>
          </a:p>
          <a:p>
            <a:pPr>
              <a:lnSpc>
                <a:spcPct val="90000"/>
              </a:lnSpc>
            </a:pPr>
            <a:r>
              <a:rPr lang="fr-FR" sz="2400" dirty="0"/>
              <a:t>Peu de temps après, afin de renforcer les pratiques de confraternité, de solidarité et de loyauté, a été mis en place, à l'initiative des professionnels, </a:t>
            </a:r>
            <a:r>
              <a:rPr lang="fr-FR" sz="2400" b="1" dirty="0">
                <a:solidFill>
                  <a:schemeClr val="accent2"/>
                </a:solidFill>
              </a:rPr>
              <a:t>un code déontologique du crédit-bail. </a:t>
            </a:r>
            <a:endParaRPr lang="fr-FR" sz="2400" b="1" dirty="0" smtClean="0">
              <a:solidFill>
                <a:schemeClr val="accent2"/>
              </a:solidFill>
            </a:endParaRPr>
          </a:p>
          <a:p>
            <a:r>
              <a:rPr lang="fr-FR" sz="2400" dirty="0"/>
              <a:t>En 2011, compte tenu des exigences nouvelles en matière de gouvernance au sens général, a été adopté </a:t>
            </a:r>
            <a:r>
              <a:rPr lang="fr-FR" sz="2400" b="1" dirty="0">
                <a:solidFill>
                  <a:schemeClr val="accent2"/>
                </a:solidFill>
              </a:rPr>
              <a:t>un code d’éthique des métiers de financement</a:t>
            </a:r>
            <a:r>
              <a:rPr lang="fr-FR" sz="2400" dirty="0"/>
              <a:t>, qui réunit et actualise les prescriptions du Code déontologique du crédit à la consommation et du Code déontologique du crédit-bail.</a:t>
            </a:r>
          </a:p>
          <a:p>
            <a:r>
              <a:rPr lang="fr-FR" sz="2400" dirty="0"/>
              <a:t>Toujours en 2011, a été adopté le </a:t>
            </a:r>
            <a:r>
              <a:rPr lang="fr-FR" sz="2400" b="1" dirty="0">
                <a:solidFill>
                  <a:schemeClr val="accent2"/>
                </a:solidFill>
              </a:rPr>
              <a:t>code déontologique du métier d'intermédiation en matière de transfert de fonds</a:t>
            </a:r>
            <a:r>
              <a:rPr lang="fr-FR" sz="2400" dirty="0"/>
              <a:t>, métier qui a intégré l’APSF en 2009.</a:t>
            </a:r>
          </a:p>
          <a:p>
            <a:pPr marL="609600" indent="-609600">
              <a:lnSpc>
                <a:spcPct val="90000"/>
              </a:lnSpc>
            </a:pPr>
            <a:endParaRPr lang="fr-FR" sz="2400" b="1" dirty="0">
              <a:solidFill>
                <a:schemeClr val="accent2"/>
              </a:solidFill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UBM - Gouvernance bancaire - Alger - juin 2012 - mmelsa Apsf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67D7F-C5FE-4D27-BB01-5EE8119D8D1C}" type="datetime1">
              <a:rPr lang="fr-FR" smtClean="0"/>
              <a:t>09/05/2013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5512E-1F61-4E20-BD28-B021AD0C6B74}" type="slidenum">
              <a:rPr lang="fr-FR" smtClean="0"/>
              <a:t>9</a:t>
            </a:fld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1335087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53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1824</TotalTime>
  <Words>1100</Words>
  <Application>Microsoft Office PowerPoint</Application>
  <PresentationFormat>Affichage à l'écran (4:3)</PresentationFormat>
  <Paragraphs>222</Paragraphs>
  <Slides>18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Présentation PowerPoint</vt:lpstr>
      <vt:lpstr>La « gouvernance partagée »</vt:lpstr>
      <vt:lpstr>Évolution de la « pensée » managériale</vt:lpstr>
      <vt:lpstr>  Gouvernance d’Entreprise  rappel de définition  </vt:lpstr>
      <vt:lpstr>Notion de gouvernance partagée</vt:lpstr>
      <vt:lpstr>Présentation PowerPoint</vt:lpstr>
      <vt:lpstr>Présentation PowerPoint</vt:lpstr>
      <vt:lpstr>L’action professionnelle de l’APSF</vt:lpstr>
      <vt:lpstr>Ethique </vt:lpstr>
      <vt:lpstr>lutte contre  le risque de surendettement  PROTECTION DU CONSOMMATEUR </vt:lpstr>
      <vt:lpstr>Maîtrise du risque</vt:lpstr>
      <vt:lpstr>Système d'Aide au Management  (SAM)</vt:lpstr>
      <vt:lpstr>  Engagement social  </vt:lpstr>
      <vt:lpstr>Communication</vt:lpstr>
      <vt:lpstr>Limites et écueils à éviter  et contraintes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gouvernance au sein des établissements de crédit</dc:title>
  <dc:creator>Mosafa Melsa</dc:creator>
  <cp:lastModifiedBy>KAMAL</cp:lastModifiedBy>
  <cp:revision>127</cp:revision>
  <dcterms:created xsi:type="dcterms:W3CDTF">2012-04-30T09:57:37Z</dcterms:created>
  <dcterms:modified xsi:type="dcterms:W3CDTF">2013-05-09T11:30:46Z</dcterms:modified>
</cp:coreProperties>
</file>